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0"/>
  </p:notesMasterIdLst>
  <p:handoutMasterIdLst>
    <p:handoutMasterId r:id="rId41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231"/>
    <a:srgbClr val="BFB29A"/>
    <a:srgbClr val="195570"/>
    <a:srgbClr val="007397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8" autoAdjust="0"/>
  </p:normalViewPr>
  <p:slideViewPr>
    <p:cSldViewPr>
      <p:cViewPr>
        <p:scale>
          <a:sx n="100" d="100"/>
          <a:sy n="100" d="100"/>
        </p:scale>
        <p:origin x="216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Visual Studio </a:t>
            </a:r>
            <a:r>
              <a:rPr lang="en-US" dirty="0" smtClean="0"/>
              <a:t>Live! Redmond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1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1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5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8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1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accent3">
              <a:lumMod val="50000"/>
            </a:schemeClr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322090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A63231"/>
                </a:solidFill>
                <a:latin typeface="Arial Bold" pitchFamily="-72" charset="0"/>
              </a:rPr>
              <a:t>Creating Great Looking Android Applications Using Material Design</a:t>
            </a:r>
            <a:endParaRPr lang="en-US" sz="4000" b="1" dirty="0">
              <a:solidFill>
                <a:srgbClr val="A6323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214" y="2499742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Kevin Ford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Mobile Practice Lead, 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sz="1400" dirty="0"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63590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@</a:t>
            </a:r>
            <a:r>
              <a:rPr lang="en-US" dirty="0" err="1"/>
              <a:t>android:style</a:t>
            </a:r>
            <a:r>
              <a:rPr lang="en-US" dirty="0"/>
              <a:t>/</a:t>
            </a:r>
            <a:r>
              <a:rPr lang="en-US" dirty="0" err="1"/>
              <a:t>Theme.Material.Light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20857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AppCompat</a:t>
            </a:r>
            <a:r>
              <a:rPr lang="en-US" dirty="0"/>
              <a:t> themes for Older API Support (v7)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20776"/>
            <a:ext cx="1981200" cy="352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278218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5578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Activities my inherit from </a:t>
            </a:r>
            <a:r>
              <a:rPr lang="en-US" dirty="0" err="1"/>
              <a:t>AppCompatActivity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3929391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Themes control appearance of default action bar</a:t>
            </a:r>
          </a:p>
        </p:txBody>
      </p:sp>
    </p:spTree>
    <p:extLst>
      <p:ext uri="{BB962C8B-B14F-4D97-AF65-F5344CB8AC3E}">
        <p14:creationId xmlns:p14="http://schemas.microsoft.com/office/powerpoint/2010/main" val="916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Style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&lt;style name="</a:t>
            </a:r>
            <a:r>
              <a:rPr lang="en-US" sz="2800" dirty="0" err="1"/>
              <a:t>Theme.MyTheme</a:t>
            </a:r>
            <a:r>
              <a:rPr lang="en-US" sz="2800" dirty="0"/>
              <a:t>" parent="@style/</a:t>
            </a:r>
            <a:r>
              <a:rPr lang="en-US" sz="2800" dirty="0" err="1"/>
              <a:t>Theme.AppCompat.Light.NoActionBar</a:t>
            </a:r>
            <a:r>
              <a:rPr lang="en-US" sz="2800" dirty="0"/>
              <a:t>"&gt;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</a:t>
            </a:r>
            <a:r>
              <a:rPr lang="en-US" sz="2800" dirty="0"/>
              <a:t>"&gt;@color/</a:t>
            </a:r>
            <a:r>
              <a:rPr lang="en-US" sz="2800" dirty="0" err="1"/>
              <a:t>custom_primary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colorPrimaryDark</a:t>
            </a:r>
            <a:r>
              <a:rPr lang="en-US" sz="2800" dirty="0"/>
              <a:t>"&gt;@color/</a:t>
            </a:r>
            <a:r>
              <a:rPr lang="en-US" sz="2800" dirty="0" err="1"/>
              <a:t>custom_secondary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colorAccent</a:t>
            </a:r>
            <a:r>
              <a:rPr lang="en-US" sz="2800" dirty="0"/>
              <a:t>"&gt;@color/</a:t>
            </a:r>
            <a:r>
              <a:rPr lang="en-US" sz="2800" dirty="0" err="1"/>
              <a:t>custom_accent</a:t>
            </a:r>
            <a:r>
              <a:rPr lang="en-US" sz="2800" dirty="0"/>
              <a:t>&lt;/item&gt;</a:t>
            </a:r>
          </a:p>
          <a:p>
            <a:pPr marL="0" indent="0">
              <a:buNone/>
            </a:pPr>
            <a:r>
              <a:rPr lang="en-US" sz="2800" dirty="0"/>
              <a:t>&lt;/style&gt;</a:t>
            </a:r>
            <a:endParaRPr lang="en-US" sz="26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6899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/ Night Theme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4891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in </a:t>
            </a:r>
            <a:r>
              <a:rPr lang="en-US" dirty="0" err="1"/>
              <a:t>AppCompat</a:t>
            </a:r>
            <a:r>
              <a:rPr lang="en-US" dirty="0"/>
              <a:t> 23.2.0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31085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Switches between Dark and Light mode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Theme.AppCompat.DayNight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5900" y="306015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Settings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3724684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  <a:p>
            <a:r>
              <a:rPr lang="en-US" dirty="0"/>
              <a:t>Dark</a:t>
            </a:r>
          </a:p>
          <a:p>
            <a:r>
              <a:rPr lang="en-US" dirty="0"/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71149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184"/>
            <a:ext cx="9144000" cy="3783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995" y="905184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995" y="1527359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objects change elevation based on 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7995" y="2149535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cannot pass through material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995" y="2774775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Shadows are visual cue of elevation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7995" y="340001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elevation: </a:t>
            </a:r>
            <a:r>
              <a:rPr lang="en-US" dirty="0" err="1"/>
              <a:t>setCompatElevation</a:t>
            </a:r>
            <a:r>
              <a:rPr lang="en-US" dirty="0"/>
              <a:t> or elevation XML attribute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7995" y="4019698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/>
              <a:t>setOutlineProvider</a:t>
            </a:r>
            <a:r>
              <a:rPr lang="en-US" dirty="0"/>
              <a:t>(</a:t>
            </a:r>
            <a:r>
              <a:rPr lang="en-US" dirty="0" err="1"/>
              <a:t>ViewOutlineProvider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83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Elevation Limitations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9146" y="1098352"/>
            <a:ext cx="6057454" cy="341560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All elements are 1dp thick (think paper)</a:t>
            </a:r>
          </a:p>
          <a:p>
            <a:pPr eaLnBrk="1" hangingPunct="1">
              <a:defRPr/>
            </a:pPr>
            <a:r>
              <a:rPr lang="en-US" sz="2400" dirty="0" smtClean="0"/>
              <a:t>Multiple objects cannot share the same space</a:t>
            </a:r>
          </a:p>
          <a:p>
            <a:pPr eaLnBrk="1" hangingPunct="1">
              <a:defRPr/>
            </a:pPr>
            <a:r>
              <a:rPr lang="en-US" sz="2400" dirty="0" smtClean="0">
                <a:sym typeface="M Avenir Medium" charset="0"/>
              </a:rPr>
              <a:t>Objects cannot pass through each other</a:t>
            </a: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3929063" y="3132730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10348" y="3367768"/>
            <a:ext cx="1567160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19269" y="3809788"/>
            <a:ext cx="2652117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518047" y="4291991"/>
            <a:ext cx="5183684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375673" y="3930338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5375673" y="3798307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5978427" y="3488318"/>
            <a:ext cx="44201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5978427" y="3367768"/>
            <a:ext cx="442019" cy="287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576590" y="3253282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576590" y="3132731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518392" y="3854117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3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2" name="TextBox 21"/>
          <p:cNvSpPr txBox="1"/>
          <p:nvPr/>
        </p:nvSpPr>
        <p:spPr>
          <a:xfrm>
            <a:off x="6510255" y="3723520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4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3" name="TextBox 22"/>
          <p:cNvSpPr txBox="1"/>
          <p:nvPr/>
        </p:nvSpPr>
        <p:spPr>
          <a:xfrm>
            <a:off x="6518391" y="341528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7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4" name="TextBox 23"/>
          <p:cNvSpPr txBox="1"/>
          <p:nvPr/>
        </p:nvSpPr>
        <p:spPr>
          <a:xfrm>
            <a:off x="6515079" y="3301124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8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5" name="TextBox 24"/>
          <p:cNvSpPr txBox="1"/>
          <p:nvPr/>
        </p:nvSpPr>
        <p:spPr>
          <a:xfrm>
            <a:off x="6515079" y="318151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9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6" name="TextBox 25"/>
          <p:cNvSpPr txBox="1"/>
          <p:nvPr/>
        </p:nvSpPr>
        <p:spPr>
          <a:xfrm>
            <a:off x="6479686" y="3054359"/>
            <a:ext cx="372218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10 </a:t>
            </a:r>
            <a:r>
              <a:rPr lang="en-US" sz="633" dirty="0" err="1"/>
              <a:t>dp</a:t>
            </a:r>
            <a:endParaRPr lang="en-US" sz="633" dirty="0"/>
          </a:p>
        </p:txBody>
      </p:sp>
    </p:spTree>
    <p:extLst>
      <p:ext uri="{BB962C8B-B14F-4D97-AF65-F5344CB8AC3E}">
        <p14:creationId xmlns:p14="http://schemas.microsoft.com/office/powerpoint/2010/main" val="11816347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555" y="1031875"/>
            <a:ext cx="5310932" cy="3415606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Sometimes Elevation changes as state changes</a:t>
            </a:r>
          </a:p>
          <a:p>
            <a:pPr eaLnBrk="1" hangingPunct="1">
              <a:defRPr/>
            </a:pPr>
            <a:r>
              <a:rPr lang="en-US" dirty="0" smtClean="0"/>
              <a:t>Resting elevation vs goal elevation</a:t>
            </a:r>
          </a:p>
          <a:p>
            <a:pPr eaLnBrk="1" hangingPunct="1">
              <a:defRPr/>
            </a:pPr>
            <a:r>
              <a:rPr lang="en-US" dirty="0" smtClean="0"/>
              <a:t>Changes handled using Dynamic Elevation Offsets</a:t>
            </a:r>
          </a:p>
          <a:p>
            <a:pPr marL="342900" lvl="2" indent="0">
              <a:spcBef>
                <a:spcPts val="2637"/>
              </a:spcBef>
              <a:defRPr/>
            </a:pPr>
            <a:r>
              <a:rPr lang="en-US" dirty="0" smtClean="0"/>
              <a:t>Provide </a:t>
            </a:r>
            <a:r>
              <a:rPr lang="en-US" dirty="0"/>
              <a:t>consistency in changes</a:t>
            </a:r>
          </a:p>
          <a:p>
            <a:pPr eaLnBrk="1" hangingPunct="1">
              <a:defRPr/>
            </a:pPr>
            <a:r>
              <a:rPr lang="en-US" dirty="0"/>
              <a:t>Objects return to resting elevation when </a:t>
            </a:r>
            <a:r>
              <a:rPr lang="en-US" dirty="0" smtClean="0"/>
              <a:t>done</a:t>
            </a: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Responsive Elevation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60630" y="2973586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8052" y="2931832"/>
            <a:ext cx="49343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Resting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28052" y="2129731"/>
            <a:ext cx="42212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Goal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5817692" y="3495973"/>
            <a:ext cx="301376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606630" y="2933403"/>
            <a:ext cx="565570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Elevation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6630" y="2129730"/>
            <a:ext cx="683136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 err="1"/>
              <a:t>TranslationZ</a:t>
            </a:r>
            <a:endParaRPr lang="en-US" sz="738" dirty="0"/>
          </a:p>
        </p:txBody>
      </p:sp>
    </p:spTree>
    <p:extLst>
      <p:ext uri="{BB962C8B-B14F-4D97-AF65-F5344CB8AC3E}">
        <p14:creationId xmlns:p14="http://schemas.microsoft.com/office/powerpoint/2010/main" val="195453087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35294E-6 -3.75E-6 L -2.35294E-6 0.00017 C -0.00101 -0.01611 -0.00184 -0.02718 -0.00184 -0.04459 C -0.00184 -0.05713 -0.00128 -0.06982 -0.00092 -0.08235 C -0.00128 -0.10921 -0.00184 -0.13606 -0.00184 -0.16308 C -0.00184 -0.18717 -0.00138 -0.11474 -0.00092 -0.09065 C -0.00055 -0.07259 -0.00055 -0.07389 0.00101 -0.06103 C -9.23529E-5 -0.01383 0.00019 -0.01025 -2.35294E-6 -3.75E-6 Z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8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2" y="1914248"/>
            <a:ext cx="3368838" cy="2395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975055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567112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16379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2763049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6267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3962305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18906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&lt;</a:t>
            </a:r>
            <a:r>
              <a:rPr lang="en-US" sz="2800" dirty="0" err="1"/>
              <a:t>android.support.design.widget.FloatingActionButton</a:t>
            </a:r>
            <a:endParaRPr lang="en-US" sz="2800" dirty="0"/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android:id</a:t>
            </a:r>
            <a:r>
              <a:rPr lang="de-DE" sz="2800" dirty="0"/>
              <a:t>="@+</a:t>
            </a:r>
            <a:r>
              <a:rPr lang="de-DE" sz="2800" dirty="0" err="1"/>
              <a:t>id</a:t>
            </a:r>
            <a:r>
              <a:rPr lang="de-DE" sz="2800" dirty="0"/>
              <a:t>/</a:t>
            </a:r>
            <a:r>
              <a:rPr lang="de-DE" sz="2800" dirty="0" err="1"/>
              <a:t>fab_add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android:layout_width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android:layout_height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android:layout_gravity</a:t>
            </a:r>
            <a:r>
              <a:rPr lang="de-DE" sz="2800" dirty="0"/>
              <a:t>="</a:t>
            </a:r>
            <a:r>
              <a:rPr lang="de-DE" sz="2800" dirty="0" err="1"/>
              <a:t>bottom|right</a:t>
            </a:r>
            <a:r>
              <a:rPr lang="de-DE" sz="2800" dirty="0"/>
              <a:t>"        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android:layout_marginBottom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android:layout_marginRight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android:enabled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android:src</a:t>
            </a:r>
            <a:r>
              <a:rPr lang="de-DE" sz="2800" dirty="0"/>
              <a:t>="@</a:t>
            </a:r>
            <a:r>
              <a:rPr lang="de-DE" sz="2800" dirty="0" err="1"/>
              <a:t>drawable</a:t>
            </a:r>
            <a:r>
              <a:rPr lang="de-DE" sz="2800" dirty="0"/>
              <a:t>/ic_add_white_24dp" /&gt;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62819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Wiring Up the FAB Click Event</a:t>
            </a:r>
            <a:endParaRPr lang="en-US" sz="4000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16" y="732405"/>
            <a:ext cx="8572500" cy="2913670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OnCreate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 err="1"/>
              <a:t>var</a:t>
            </a:r>
            <a:r>
              <a:rPr lang="en-US" sz="2800" dirty="0"/>
              <a:t> fab = </a:t>
            </a:r>
            <a:r>
              <a:rPr lang="en-US" sz="2800" dirty="0" err="1"/>
              <a:t>FindViewById</a:t>
            </a:r>
            <a:r>
              <a:rPr lang="en-US" sz="2800" dirty="0"/>
              <a:t>&lt;</a:t>
            </a:r>
            <a:r>
              <a:rPr lang="en-US" sz="2800" dirty="0" err="1"/>
              <a:t>FloatingActionButton</a:t>
            </a:r>
            <a:r>
              <a:rPr lang="en-US" sz="2800" dirty="0"/>
              <a:t>&gt;(</a:t>
            </a:r>
            <a:r>
              <a:rPr lang="en-US" sz="2800" dirty="0" err="1"/>
              <a:t>Resource.Id.fab_add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err="1"/>
              <a:t>fab.Click</a:t>
            </a:r>
            <a:r>
              <a:rPr lang="en-US" sz="2800" dirty="0"/>
              <a:t> += </a:t>
            </a:r>
            <a:r>
              <a:rPr lang="en-US" sz="2800" dirty="0" err="1"/>
              <a:t>fab_click</a:t>
            </a:r>
            <a:r>
              <a:rPr lang="en-US" sz="2800" dirty="0"/>
              <a:t>;</a:t>
            </a:r>
          </a:p>
          <a:p>
            <a:r>
              <a:rPr lang="en-US" sz="2800" dirty="0"/>
              <a:t>Event:</a:t>
            </a:r>
          </a:p>
          <a:p>
            <a:pPr marL="0" indent="0">
              <a:buNone/>
            </a:pPr>
            <a:r>
              <a:rPr lang="en-US" sz="2800" dirty="0"/>
              <a:t>private void </a:t>
            </a:r>
            <a:r>
              <a:rPr lang="en-US" sz="2800" dirty="0" err="1"/>
              <a:t>fab_click</a:t>
            </a:r>
            <a:r>
              <a:rPr lang="en-US" sz="2800" dirty="0"/>
              <a:t>(object sender, </a:t>
            </a:r>
            <a:r>
              <a:rPr lang="en-US" sz="2800" dirty="0" err="1"/>
              <a:t>EventArgs</a:t>
            </a:r>
            <a:r>
              <a:rPr lang="en-US" sz="2800" dirty="0"/>
              <a:t> e)</a:t>
            </a:r>
          </a:p>
          <a:p>
            <a:pPr marL="0" indent="0">
              <a:buNone/>
            </a:pPr>
            <a:r>
              <a:rPr lang="de-DE" sz="2800" dirty="0"/>
              <a:t>{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typeof</a:t>
            </a:r>
            <a:r>
              <a:rPr lang="de-DE" sz="2800" dirty="0"/>
              <a:t>(</a:t>
            </a:r>
            <a:r>
              <a:rPr lang="de-DE" sz="2800" dirty="0" err="1"/>
              <a:t>NewPollActivity</a:t>
            </a:r>
            <a:r>
              <a:rPr lang="de-DE" sz="2800" dirty="0"/>
              <a:t>));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ActivityCompat.StartActivity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intent</a:t>
            </a:r>
            <a:r>
              <a:rPr lang="de-DE" sz="2800" dirty="0"/>
              <a:t>, null);</a:t>
            </a:r>
          </a:p>
          <a:p>
            <a:pPr marL="0" indent="0">
              <a:buNone/>
            </a:pPr>
            <a:r>
              <a:rPr lang="de-DE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748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" y="252304"/>
            <a:ext cx="9144000" cy="485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instead of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vertical and horizontal scrolling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Follows View Holder Pattern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Need: </a:t>
            </a:r>
            <a:r>
              <a:rPr lang="en-US" dirty="0" err="1"/>
              <a:t>LayoutManager</a:t>
            </a:r>
            <a:r>
              <a:rPr lang="en-US" dirty="0"/>
              <a:t>, </a:t>
            </a:r>
            <a:r>
              <a:rPr lang="en-US" dirty="0" err="1"/>
              <a:t>ViewHolder</a:t>
            </a:r>
            <a:r>
              <a:rPr lang="en-US" dirty="0"/>
              <a:t>, adapter</a:t>
            </a:r>
          </a:p>
        </p:txBody>
      </p:sp>
    </p:spTree>
    <p:extLst>
      <p:ext uri="{BB962C8B-B14F-4D97-AF65-F5344CB8AC3E}">
        <p14:creationId xmlns:p14="http://schemas.microsoft.com/office/powerpoint/2010/main" val="10776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168" y="1171968"/>
            <a:ext cx="509839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&lt;android.support.v7.widget.RecyclerView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poll_list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180734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PollItemViewHolder</a:t>
            </a:r>
            <a:r>
              <a:rPr lang="en-US" sz="1400" dirty="0"/>
              <a:t> : </a:t>
            </a:r>
            <a:r>
              <a:rPr lang="en-US" sz="1400" dirty="0" err="1"/>
              <a:t>RecyclerView.ViewHolder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ImageView</a:t>
            </a:r>
            <a:r>
              <a:rPr lang="de-DE" sz="1400" dirty="0"/>
              <a:t> </a:t>
            </a:r>
            <a:r>
              <a:rPr lang="de-DE" sz="1400" dirty="0" err="1"/>
              <a:t>PollImage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PollDescription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PollVoteCount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(View </a:t>
            </a:r>
            <a:r>
              <a:rPr lang="de-DE" sz="1400" dirty="0" err="1"/>
              <a:t>itemView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// </a:t>
            </a:r>
            <a:r>
              <a:rPr lang="de-DE" sz="1400" dirty="0" err="1"/>
              <a:t>Locate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cache</a:t>
            </a:r>
            <a:r>
              <a:rPr lang="de-DE" sz="1400" dirty="0"/>
              <a:t>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PollImage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ImageView</a:t>
            </a:r>
            <a:r>
              <a:rPr lang="de-DE" sz="1400" dirty="0"/>
              <a:t>&gt;(</a:t>
            </a:r>
            <a:r>
              <a:rPr lang="de-DE" sz="1400" dirty="0" err="1"/>
              <a:t>Resource.Id.poll_image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PollDescription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Resource.Id.poll_description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PollVoteCount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Resource.Id.poll_votes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346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71751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recyclerView</a:t>
            </a:r>
            <a:r>
              <a:rPr lang="en-US" sz="1800" dirty="0"/>
              <a:t> = </a:t>
            </a:r>
            <a:r>
              <a:rPr lang="en-US" sz="1800" dirty="0" err="1"/>
              <a:t>FindViewById</a:t>
            </a:r>
            <a:r>
              <a:rPr lang="en-US" sz="1800" dirty="0"/>
              <a:t>&lt;</a:t>
            </a:r>
            <a:r>
              <a:rPr lang="en-US" sz="1800" dirty="0" err="1"/>
              <a:t>RecyclerView</a:t>
            </a:r>
            <a:r>
              <a:rPr lang="en-US" sz="1800" dirty="0"/>
              <a:t>&gt;(</a:t>
            </a:r>
            <a:r>
              <a:rPr lang="en-US" sz="1800" dirty="0" err="1"/>
              <a:t>Resource.Id.poll_list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layoutManager</a:t>
            </a:r>
            <a:r>
              <a:rPr lang="en-US" sz="1800" dirty="0"/>
              <a:t> = new </a:t>
            </a:r>
            <a:r>
              <a:rPr lang="en-US" sz="1800" dirty="0" err="1"/>
              <a:t>LinearLayoutManager</a:t>
            </a:r>
            <a:r>
              <a:rPr lang="en-US" sz="1800" dirty="0"/>
              <a:t>(this);</a:t>
            </a:r>
          </a:p>
          <a:p>
            <a:pPr marL="0" indent="0">
              <a:buNone/>
            </a:pPr>
            <a:r>
              <a:rPr lang="en-US" sz="1800" dirty="0" err="1"/>
              <a:t>layoutManager.Orientation</a:t>
            </a:r>
            <a:r>
              <a:rPr lang="en-US" sz="1800" dirty="0"/>
              <a:t> = </a:t>
            </a:r>
            <a:r>
              <a:rPr lang="en-US" sz="1800" dirty="0" err="1"/>
              <a:t>LinearLayoutManager.Vertical</a:t>
            </a:r>
            <a:r>
              <a:rPr lang="en-US" sz="1800" dirty="0"/>
              <a:t>; </a:t>
            </a:r>
          </a:p>
          <a:p>
            <a:pPr marL="0" indent="0">
              <a:buNone/>
            </a:pPr>
            <a:r>
              <a:rPr lang="en-US" sz="1800" dirty="0" err="1"/>
              <a:t>recyclerView.SetLayoutManager</a:t>
            </a:r>
            <a:r>
              <a:rPr lang="en-US" sz="1800" dirty="0"/>
              <a:t>(</a:t>
            </a:r>
            <a:r>
              <a:rPr lang="en-US" sz="1800" dirty="0" err="1"/>
              <a:t>layoutManager</a:t>
            </a:r>
            <a:r>
              <a:rPr lang="en-US" sz="1800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PollAdapter</a:t>
            </a:r>
            <a:r>
              <a:rPr lang="en-US" sz="1400" dirty="0"/>
              <a:t> : </a:t>
            </a:r>
            <a:r>
              <a:rPr lang="en-US" sz="1400" dirty="0" err="1"/>
              <a:t>RecyclerView.Adapter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RecyclerView.ViewHolder</a:t>
            </a:r>
            <a:r>
              <a:rPr lang="de-DE" sz="1400" dirty="0"/>
              <a:t> </a:t>
            </a:r>
            <a:r>
              <a:rPr lang="de-DE" sz="1400" dirty="0" err="1"/>
              <a:t>OnCreateViewHolder</a:t>
            </a:r>
            <a:r>
              <a:rPr lang="de-DE" sz="1400" dirty="0"/>
              <a:t>(</a:t>
            </a:r>
            <a:r>
              <a:rPr lang="de-DE" sz="1400" dirty="0" err="1"/>
              <a:t>ViewGroup</a:t>
            </a:r>
            <a:r>
              <a:rPr lang="de-DE" sz="1400" dirty="0"/>
              <a:t>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int</a:t>
            </a:r>
            <a:r>
              <a:rPr lang="de-DE" sz="1400" dirty="0"/>
              <a:t> </a:t>
            </a:r>
            <a:r>
              <a:rPr lang="de-DE" sz="1400" dirty="0" err="1"/>
              <a:t>viewType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    {</a:t>
            </a:r>
          </a:p>
          <a:p>
            <a:pPr marL="0" indent="0">
              <a:buNone/>
            </a:pPr>
            <a:r>
              <a:rPr lang="de-DE" sz="1400" dirty="0"/>
              <a:t>            // </a:t>
            </a:r>
            <a:r>
              <a:rPr lang="de-DE" sz="1400" dirty="0" err="1"/>
              <a:t>Inflate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photo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View </a:t>
            </a:r>
            <a:r>
              <a:rPr lang="de-DE" sz="1400" dirty="0" err="1"/>
              <a:t>itemView</a:t>
            </a:r>
            <a:r>
              <a:rPr lang="de-DE" sz="1400" dirty="0"/>
              <a:t> = </a:t>
            </a:r>
            <a:r>
              <a:rPr lang="de-DE" sz="1400" dirty="0" err="1"/>
              <a:t>LayoutInflater.From</a:t>
            </a:r>
            <a:r>
              <a:rPr lang="de-DE" sz="1400" dirty="0"/>
              <a:t>(</a:t>
            </a:r>
            <a:r>
              <a:rPr lang="de-DE" sz="1400" dirty="0" err="1"/>
              <a:t>parent.Context</a:t>
            </a:r>
            <a:r>
              <a:rPr lang="de-DE" sz="1400" dirty="0"/>
              <a:t>).</a:t>
            </a:r>
            <a:r>
              <a:rPr lang="de-DE" sz="1400" dirty="0" err="1"/>
              <a:t>Inflate</a:t>
            </a:r>
            <a:r>
              <a:rPr lang="de-DE" sz="1400" dirty="0"/>
              <a:t>(</a:t>
            </a:r>
            <a:r>
              <a:rPr lang="de-DE" sz="1400" dirty="0" err="1"/>
              <a:t>Resource.Layout.MainRow</a:t>
            </a:r>
            <a:r>
              <a:rPr lang="de-DE" sz="1400" dirty="0"/>
              <a:t>,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false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    // Create a </a:t>
            </a:r>
            <a:r>
              <a:rPr lang="de-DE" sz="1400" dirty="0" err="1"/>
              <a:t>ViewHolder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hold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 </a:t>
            </a:r>
            <a:r>
              <a:rPr lang="de-DE" sz="1400" dirty="0" err="1"/>
              <a:t>inside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vh</a:t>
            </a:r>
            <a:r>
              <a:rPr lang="de-DE" sz="1400" dirty="0"/>
              <a:t> =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ro-RO" sz="1400" dirty="0"/>
              <a:t>            </a:t>
            </a:r>
            <a:r>
              <a:rPr lang="ro-RO" sz="1400" dirty="0" err="1"/>
              <a:t>return</a:t>
            </a:r>
            <a:r>
              <a:rPr lang="ro-RO" sz="1400" dirty="0"/>
              <a:t> </a:t>
            </a:r>
            <a:r>
              <a:rPr lang="ro-RO" sz="1400" dirty="0" err="1"/>
              <a:t>vh</a:t>
            </a:r>
            <a:r>
              <a:rPr lang="ro-RO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088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recyclerView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</a:t>
            </a:r>
            <a:r>
              <a:rPr lang="en-US" sz="1400" dirty="0" err="1"/>
              <a:t>RecyclerView</a:t>
            </a:r>
            <a:r>
              <a:rPr lang="en-US" sz="1400" dirty="0"/>
              <a:t>&gt;(</a:t>
            </a:r>
            <a:r>
              <a:rPr lang="en-US" sz="1400" dirty="0" err="1"/>
              <a:t>Resource.Id.poll_list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layoutManager</a:t>
            </a:r>
            <a:r>
              <a:rPr lang="en-US" sz="1400" dirty="0"/>
              <a:t> = new </a:t>
            </a:r>
            <a:r>
              <a:rPr lang="en-US" sz="1400" dirty="0" err="1"/>
              <a:t>LinearLayoutManager</a:t>
            </a:r>
            <a:r>
              <a:rPr lang="en-US" sz="1400" dirty="0"/>
              <a:t>(this);</a:t>
            </a:r>
          </a:p>
          <a:p>
            <a:pPr marL="0" indent="0">
              <a:buNone/>
            </a:pPr>
            <a:r>
              <a:rPr lang="en-US" sz="1400" dirty="0" err="1"/>
              <a:t>layoutManager.Orientation</a:t>
            </a:r>
            <a:r>
              <a:rPr lang="en-US" sz="1400" dirty="0"/>
              <a:t> = </a:t>
            </a:r>
            <a:r>
              <a:rPr lang="en-US" sz="1400" dirty="0" err="1"/>
              <a:t>LinearLayoutManager.Vertical</a:t>
            </a:r>
            <a:r>
              <a:rPr lang="en-US" sz="1400" dirty="0"/>
              <a:t>; </a:t>
            </a:r>
          </a:p>
          <a:p>
            <a:pPr marL="0" indent="0">
              <a:buNone/>
            </a:pPr>
            <a:r>
              <a:rPr lang="en-US" sz="1400" dirty="0" err="1"/>
              <a:t>recyclerView.SetLayoutManager</a:t>
            </a:r>
            <a:r>
              <a:rPr lang="en-US" sz="1400" dirty="0"/>
              <a:t>(</a:t>
            </a:r>
            <a:r>
              <a:rPr lang="en-US" sz="1400" dirty="0" err="1"/>
              <a:t>layoutManager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pollService</a:t>
            </a:r>
            <a:r>
              <a:rPr lang="en-US" sz="1400" dirty="0"/>
              <a:t> = new </a:t>
            </a:r>
            <a:r>
              <a:rPr lang="en-US" sz="1400" dirty="0" err="1"/>
              <a:t>PollService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pollItems</a:t>
            </a:r>
            <a:r>
              <a:rPr lang="en-US" sz="1400" dirty="0"/>
              <a:t> = </a:t>
            </a:r>
            <a:r>
              <a:rPr lang="en-US" sz="1400" dirty="0" err="1"/>
              <a:t>pollService.GetPolls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adapter = new </a:t>
            </a:r>
            <a:r>
              <a:rPr lang="en-US" sz="1400" dirty="0" err="1"/>
              <a:t>PollAdapter</a:t>
            </a:r>
            <a:r>
              <a:rPr lang="en-US" sz="1400" dirty="0"/>
              <a:t>(</a:t>
            </a:r>
            <a:r>
              <a:rPr lang="en-US" sz="1400" dirty="0" err="1"/>
              <a:t>pollItems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recyclerView.SetAdapter</a:t>
            </a:r>
            <a:r>
              <a:rPr lang="en-US" sz="1400" dirty="0"/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4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ListView</a:t>
            </a:r>
            <a:r>
              <a:rPr lang="en-US" dirty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Dividers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RecyclerView</a:t>
            </a:r>
            <a:r>
              <a:rPr lang="en-US" dirty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scrolling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10700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74335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838" y="769316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3838" y="139668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838" y="2024052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Requries</a:t>
            </a:r>
            <a:r>
              <a:rPr lang="en-US" dirty="0"/>
              <a:t> API 21 and JDK 1.7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838" y="2651420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Differences prior to API 21 (App </a:t>
            </a:r>
            <a:r>
              <a:rPr lang="en-US" dirty="0" err="1"/>
              <a:t>Compat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438" y="3278789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974" y="3906157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0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&lt;android.support.v7.widget.CardView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android:layout_height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android:layout_width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app:layout_aspectRatio</a:t>
            </a:r>
            <a:r>
              <a:rPr lang="en-US" sz="1400" dirty="0"/>
              <a:t>="100%"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app:layout_widthPercent</a:t>
            </a:r>
            <a:r>
              <a:rPr lang="en-US" sz="1400" dirty="0"/>
              <a:t>="100%”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app:cardElevation</a:t>
            </a:r>
            <a:r>
              <a:rPr lang="en-US" sz="1400" dirty="0"/>
              <a:t>="2sp"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app:cardUseCompatPadding</a:t>
            </a:r>
            <a:r>
              <a:rPr lang="en-US" sz="1400" dirty="0"/>
              <a:t>="true" &gt;</a:t>
            </a:r>
          </a:p>
          <a:p>
            <a:pPr marL="0" indent="0">
              <a:buNone/>
            </a:pPr>
            <a:r>
              <a:rPr lang="de-DE" sz="1400" dirty="0"/>
              <a:t>    &lt;</a:t>
            </a:r>
            <a:r>
              <a:rPr lang="de-DE" sz="1400" dirty="0" err="1"/>
              <a:t>ImageView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android:layout_height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android:layout_width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android:id</a:t>
            </a:r>
            <a:r>
              <a:rPr lang="de-DE" sz="1400" dirty="0"/>
              <a:t>="@+</a:t>
            </a:r>
            <a:r>
              <a:rPr lang="de-DE" sz="1400" dirty="0" err="1"/>
              <a:t>id</a:t>
            </a:r>
            <a:r>
              <a:rPr lang="de-DE" sz="1400" dirty="0"/>
              <a:t>/</a:t>
            </a:r>
            <a:r>
              <a:rPr lang="de-DE" sz="1400" dirty="0" err="1"/>
              <a:t>poll_image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android:scaleType</a:t>
            </a:r>
            <a:r>
              <a:rPr lang="de-DE" sz="1400" dirty="0"/>
              <a:t>="</a:t>
            </a:r>
            <a:r>
              <a:rPr lang="de-DE" sz="1400" dirty="0" err="1"/>
              <a:t>centerCrop</a:t>
            </a:r>
            <a:r>
              <a:rPr lang="de-DE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&lt;/android.support.v7.widget.CardView&gt;</a:t>
            </a:r>
          </a:p>
        </p:txBody>
      </p:sp>
    </p:spTree>
    <p:extLst>
      <p:ext uri="{BB962C8B-B14F-4D97-AF65-F5344CB8AC3E}">
        <p14:creationId xmlns:p14="http://schemas.microsoft.com/office/powerpoint/2010/main" val="56901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857250"/>
          </a:xfrm>
        </p:spPr>
        <p:txBody>
          <a:bodyPr/>
          <a:lstStyle/>
          <a:p>
            <a:r>
              <a:rPr lang="en-US" sz="36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Animates Change between one view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617451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171672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72589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280113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compatible with classes that extend </a:t>
            </a:r>
            <a:r>
              <a:rPr lang="en-US" dirty="0" err="1"/>
              <a:t>adaper</a:t>
            </a:r>
            <a:r>
              <a:rPr lang="en-US" dirty="0"/>
              <a:t> 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135" y="3834334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Problems animating views that contain text</a:t>
            </a:r>
          </a:p>
        </p:txBody>
      </p:sp>
    </p:spTree>
    <p:extLst>
      <p:ext uri="{BB962C8B-B14F-4D97-AF65-F5344CB8AC3E}">
        <p14:creationId xmlns:p14="http://schemas.microsoft.com/office/powerpoint/2010/main" val="124151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/>
              <a:t>Source: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android.support.design.widget.FloatingActionButton</a:t>
            </a:r>
            <a:endParaRPr lang="en-US" sz="3400" dirty="0"/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android:id</a:t>
            </a:r>
            <a:r>
              <a:rPr lang="de-DE" sz="3400" dirty="0"/>
              <a:t>="@+</a:t>
            </a:r>
            <a:r>
              <a:rPr lang="de-DE" sz="3400" dirty="0" err="1"/>
              <a:t>id</a:t>
            </a:r>
            <a:r>
              <a:rPr lang="de-DE" sz="3400" dirty="0"/>
              <a:t>/</a:t>
            </a:r>
            <a:r>
              <a:rPr lang="de-DE" sz="3400" dirty="0" err="1"/>
              <a:t>fab_add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android:layout_width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android:layout_height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android:transitionName</a:t>
            </a:r>
            <a:r>
              <a:rPr lang="de-DE" sz="3400" dirty="0"/>
              <a:t>="@</a:t>
            </a:r>
            <a:r>
              <a:rPr lang="de-DE" sz="3400" dirty="0" err="1"/>
              <a:t>string</a:t>
            </a:r>
            <a:r>
              <a:rPr lang="de-DE" sz="3400" dirty="0"/>
              <a:t>/</a:t>
            </a:r>
            <a:r>
              <a:rPr lang="de-DE" sz="3400" dirty="0" err="1"/>
              <a:t>Transition_Popup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android:src</a:t>
            </a:r>
            <a:r>
              <a:rPr lang="de-DE" sz="3400" dirty="0"/>
              <a:t>="@</a:t>
            </a:r>
            <a:r>
              <a:rPr lang="de-DE" sz="3400" dirty="0" err="1"/>
              <a:t>drawable</a:t>
            </a:r>
            <a:r>
              <a:rPr lang="de-DE" sz="3400" dirty="0"/>
              <a:t>/ic_add_white_24dp" /&gt;</a:t>
            </a:r>
          </a:p>
          <a:p>
            <a:r>
              <a:rPr lang="de-DE" sz="3600" dirty="0"/>
              <a:t>Target: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android.support.design.widget.CoordinatorLayout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android:layout_width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android:layout_height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android:transitionName</a:t>
            </a:r>
            <a:r>
              <a:rPr lang="en-US" sz="3400" dirty="0"/>
              <a:t>="@string/</a:t>
            </a:r>
            <a:r>
              <a:rPr lang="en-US" sz="3400" dirty="0" err="1"/>
              <a:t>Transition_Popup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android:background</a:t>
            </a:r>
            <a:r>
              <a:rPr lang="en-US" sz="3400" dirty="0"/>
              <a:t>="@color/</a:t>
            </a:r>
            <a:r>
              <a:rPr lang="en-US" sz="3400" dirty="0" err="1"/>
              <a:t>custom_accent</a:t>
            </a:r>
            <a:r>
              <a:rPr lang="en-US" sz="3400" dirty="0"/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385443"/>
            <a:ext cx="4898504" cy="29641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853036"/>
            <a:ext cx="4898504" cy="28877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14350"/>
            <a:ext cx="2280134" cy="4019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514350"/>
            <a:ext cx="2266273" cy="401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39" y="509717"/>
            <a:ext cx="2223663" cy="40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private void </a:t>
            </a:r>
            <a:r>
              <a:rPr lang="en-US" sz="1600" dirty="0" err="1"/>
              <a:t>fab_click</a:t>
            </a:r>
            <a:r>
              <a:rPr lang="en-US" sz="1600" dirty="0"/>
              <a:t>(object sender, </a:t>
            </a:r>
            <a:r>
              <a:rPr lang="en-US" sz="1600" dirty="0" err="1"/>
              <a:t>EventArgs</a:t>
            </a:r>
            <a:r>
              <a:rPr lang="en-US" sz="1600" dirty="0"/>
              <a:t> e)</a:t>
            </a:r>
          </a:p>
          <a:p>
            <a:pPr marL="0" indent="0">
              <a:buNone/>
            </a:pPr>
            <a:r>
              <a:rPr lang="de-DE" sz="1600" dirty="0"/>
              <a:t> {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 =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typeof</a:t>
            </a:r>
            <a:r>
              <a:rPr lang="de-DE" sz="1600" dirty="0"/>
              <a:t>(</a:t>
            </a:r>
            <a:r>
              <a:rPr lang="de-DE" sz="1600" dirty="0" err="1"/>
              <a:t>NewPollActivity</a:t>
            </a:r>
            <a:r>
              <a:rPr lang="de-DE" sz="1600" dirty="0"/>
              <a:t>));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transitionName</a:t>
            </a:r>
            <a:r>
              <a:rPr lang="de-DE" sz="1600" dirty="0"/>
              <a:t> = </a:t>
            </a:r>
            <a:r>
              <a:rPr lang="de-DE" sz="1600" dirty="0" err="1"/>
              <a:t>GetString</a:t>
            </a:r>
            <a:r>
              <a:rPr lang="de-DE" sz="1600" dirty="0"/>
              <a:t>(</a:t>
            </a:r>
            <a:r>
              <a:rPr lang="de-DE" sz="1600" dirty="0" err="1"/>
              <a:t>Resource.String.Transition_Popup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fab</a:t>
            </a:r>
            <a:r>
              <a:rPr lang="de-DE" sz="1600" dirty="0"/>
              <a:t> = </a:t>
            </a:r>
            <a:r>
              <a:rPr lang="de-DE" sz="1600" dirty="0" err="1"/>
              <a:t>FindViewById</a:t>
            </a:r>
            <a:r>
              <a:rPr lang="de-DE" sz="1600" dirty="0"/>
              <a:t>&lt;</a:t>
            </a:r>
            <a:r>
              <a:rPr lang="de-DE" sz="1600" dirty="0" err="1"/>
              <a:t>FloatingActionButton</a:t>
            </a:r>
            <a:r>
              <a:rPr lang="de-DE" sz="1600" dirty="0"/>
              <a:t>&gt;(</a:t>
            </a:r>
            <a:r>
              <a:rPr lang="de-DE" sz="1600" dirty="0" err="1"/>
              <a:t>Resource.Id.fab_add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options</a:t>
            </a:r>
            <a:r>
              <a:rPr lang="de-DE" sz="1600" dirty="0"/>
              <a:t> = </a:t>
            </a:r>
            <a:r>
              <a:rPr lang="de-DE" sz="1600" dirty="0" err="1"/>
              <a:t>ActivityOptionsCompat.MakeSceneTransitionAnimation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fab</a:t>
            </a:r>
            <a:r>
              <a:rPr lang="de-DE" sz="1600" dirty="0"/>
              <a:t>, </a:t>
            </a:r>
            <a:r>
              <a:rPr lang="de-DE" sz="1600" dirty="0" err="1"/>
              <a:t>transitionName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bundle</a:t>
            </a:r>
            <a:r>
              <a:rPr lang="de-DE" sz="1600" dirty="0"/>
              <a:t> = </a:t>
            </a:r>
            <a:r>
              <a:rPr lang="de-DE" sz="1600" dirty="0" err="1"/>
              <a:t>options.ToBundle</a:t>
            </a:r>
            <a:r>
              <a:rPr lang="de-DE" sz="1600" dirty="0"/>
              <a:t>();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ActivityCompat.StartActivity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intent</a:t>
            </a:r>
            <a:r>
              <a:rPr lang="de-DE" sz="1600" dirty="0"/>
              <a:t>, </a:t>
            </a:r>
            <a:r>
              <a:rPr lang="de-DE" sz="1600" dirty="0" err="1"/>
              <a:t>bundle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334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2"/>
            <a:ext cx="2667000" cy="2046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Android, iOS and web sizes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 and white colors (light and dark)</a:t>
            </a:r>
          </a:p>
        </p:txBody>
      </p:sp>
    </p:spTree>
    <p:extLst>
      <p:ext uri="{BB962C8B-B14F-4D97-AF65-F5344CB8AC3E}">
        <p14:creationId xmlns:p14="http://schemas.microsoft.com/office/powerpoint/2010/main" val="12902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&lt;style name="</a:t>
            </a:r>
            <a:r>
              <a:rPr lang="en-US" sz="1600" dirty="0" err="1"/>
              <a:t>ToolbarTheme</a:t>
            </a:r>
            <a:r>
              <a:rPr lang="en-US" sz="1600" dirty="0"/>
              <a:t>" parent="</a:t>
            </a:r>
            <a:r>
              <a:rPr lang="en-US" sz="1600" dirty="0" err="1"/>
              <a:t>Theme.AppCompat.NoActionBar</a:t>
            </a:r>
            <a:r>
              <a:rPr lang="en-US" sz="1600" dirty="0"/>
              <a:t>"&gt;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android:textColorPrimary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actionMenuTextColor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android:textColorSecondary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42159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&lt;android.support.v7.widget.Toolbar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android:id</a:t>
            </a:r>
            <a:r>
              <a:rPr lang="en-US" sz="1600" dirty="0"/>
              <a:t>="@+id/toolbar"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android:layout_width</a:t>
            </a:r>
            <a:r>
              <a:rPr lang="en-US" sz="1600" dirty="0"/>
              <a:t>="</a:t>
            </a:r>
            <a:r>
              <a:rPr lang="en-US" sz="1600" dirty="0" err="1"/>
              <a:t>match_parent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android:layout_height</a:t>
            </a:r>
            <a:r>
              <a:rPr lang="en-US" sz="1600" dirty="0"/>
              <a:t>="</a:t>
            </a:r>
            <a:r>
              <a:rPr lang="en-US" sz="1600" dirty="0" err="1"/>
              <a:t>wrap_content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android:background</a:t>
            </a:r>
            <a:r>
              <a:rPr lang="en-US" sz="1600" dirty="0"/>
              <a:t>="@color/</a:t>
            </a:r>
            <a:r>
              <a:rPr lang="en-US" sz="1600" dirty="0" err="1"/>
              <a:t>custom_primary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app:navigationIcon</a:t>
            </a:r>
            <a:r>
              <a:rPr lang="en-US" sz="1600" dirty="0"/>
              <a:t>="@</a:t>
            </a:r>
            <a:r>
              <a:rPr lang="en-US" sz="1600" dirty="0" err="1"/>
              <a:t>drawable</a:t>
            </a:r>
            <a:r>
              <a:rPr lang="en-US" sz="1600" dirty="0"/>
              <a:t>/ic_menu_white_24dp"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android:theme</a:t>
            </a:r>
            <a:r>
              <a:rPr lang="en-US" sz="1600" dirty="0"/>
              <a:t>="@style/</a:t>
            </a:r>
            <a:r>
              <a:rPr lang="en-US" sz="1600" dirty="0" err="1"/>
              <a:t>ToolbarTheme</a:t>
            </a:r>
            <a:r>
              <a:rPr lang="en-US" sz="1600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191624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&lt;menu </a:t>
            </a:r>
            <a:r>
              <a:rPr lang="en-US" sz="1400" dirty="0" err="1"/>
              <a:t>xmlns:android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xmlns:app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/res-auto"&gt;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action_search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="Search"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android:icon</a:t>
            </a:r>
            <a:r>
              <a:rPr lang="en-US" sz="1400" dirty="0"/>
              <a:t>="@</a:t>
            </a:r>
            <a:r>
              <a:rPr lang="en-US" sz="1400" dirty="0" err="1"/>
              <a:t>drawable</a:t>
            </a:r>
            <a:r>
              <a:rPr lang="en-US" sz="1400" dirty="0"/>
              <a:t>/ic_search_white_24dp"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="100"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</a:t>
            </a:r>
            <a:r>
              <a:rPr lang="en-US" sz="1400" dirty="0" err="1"/>
              <a:t>ifRoom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action_settings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="Some Menu Item"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="300"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="never" /&gt;</a:t>
            </a:r>
          </a:p>
          <a:p>
            <a:pPr marL="0" indent="0">
              <a:buNone/>
            </a:pPr>
            <a:r>
              <a:rPr lang="en-US" sz="1400" dirty="0"/>
              <a:t>&lt;/menu&gt;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004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In </a:t>
            </a:r>
            <a:r>
              <a:rPr lang="en-US" sz="1400" b="1" dirty="0" err="1"/>
              <a:t>OnCreate</a:t>
            </a:r>
            <a:r>
              <a:rPr lang="en-US" sz="1400" b="1" dirty="0"/>
              <a:t> Method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appBar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&lt;Toolbar&gt;(</a:t>
            </a:r>
            <a:r>
              <a:rPr lang="en-US" sz="1400" dirty="0" err="1"/>
              <a:t>Resource.Id.toolbar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appBar.InflateMenu</a:t>
            </a:r>
            <a:r>
              <a:rPr lang="en-US" sz="1400" dirty="0"/>
              <a:t>(</a:t>
            </a:r>
            <a:r>
              <a:rPr lang="en-US" sz="1400" dirty="0" err="1"/>
              <a:t>Resource.Menu.Main_Menu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SetSupportActionBar</a:t>
            </a:r>
            <a:r>
              <a:rPr lang="en-US" sz="1400" dirty="0"/>
              <a:t>(</a:t>
            </a:r>
            <a:r>
              <a:rPr lang="en-US" sz="1400" dirty="0" err="1"/>
              <a:t>appBar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appBar.NavigationClick</a:t>
            </a:r>
            <a:r>
              <a:rPr lang="en-US" sz="1400" dirty="0"/>
              <a:t> += </a:t>
            </a:r>
            <a:r>
              <a:rPr lang="en-US" sz="1400" dirty="0" err="1"/>
              <a:t>Navigation_Click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r>
              <a:rPr lang="en-US" sz="1400" b="1" dirty="0"/>
              <a:t>Handle Inflating extra menu items</a:t>
            </a:r>
          </a:p>
          <a:p>
            <a:pPr marL="0" indent="0">
              <a:buNone/>
            </a:pPr>
            <a:r>
              <a:rPr lang="en-US" sz="1400" dirty="0"/>
              <a:t> public override bool </a:t>
            </a:r>
            <a:r>
              <a:rPr lang="en-US" sz="1400" dirty="0" err="1"/>
              <a:t>OnCreateOptionsMenu</a:t>
            </a:r>
            <a:r>
              <a:rPr lang="en-US" sz="1400" dirty="0"/>
              <a:t>(</a:t>
            </a:r>
            <a:r>
              <a:rPr lang="en-US" sz="1400" dirty="0" err="1"/>
              <a:t>IMenu</a:t>
            </a:r>
            <a:r>
              <a:rPr lang="en-US" sz="1400" dirty="0"/>
              <a:t> menu)</a:t>
            </a:r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inflater</a:t>
            </a:r>
            <a:r>
              <a:rPr lang="de-DE" sz="1400" dirty="0"/>
              <a:t> = </a:t>
            </a:r>
            <a:r>
              <a:rPr lang="de-DE" sz="1400" dirty="0" err="1"/>
              <a:t>MenuInflater</a:t>
            </a:r>
            <a:r>
              <a:rPr lang="de-DE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inflater.Inflate</a:t>
            </a:r>
            <a:r>
              <a:rPr lang="de-DE" sz="1400" dirty="0"/>
              <a:t>(</a:t>
            </a:r>
            <a:r>
              <a:rPr lang="de-DE" sz="1400" dirty="0" err="1"/>
              <a:t>Resource.Menu.Main_Menu</a:t>
            </a:r>
            <a:r>
              <a:rPr lang="de-DE" sz="1400" dirty="0"/>
              <a:t>, 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return</a:t>
            </a:r>
            <a:r>
              <a:rPr lang="de-DE" sz="1400" dirty="0"/>
              <a:t> </a:t>
            </a:r>
            <a:r>
              <a:rPr lang="de-DE" sz="1400" dirty="0" err="1"/>
              <a:t>base.OnCreateOptionsMenu</a:t>
            </a:r>
            <a:r>
              <a:rPr lang="de-DE" sz="1400" dirty="0"/>
              <a:t>(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687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Added to Material Design Guidelines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Added in version 25.0.0 of Compatibility Libraries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Should only have 3 - 5 items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 item should be primary color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button doesn’t navigate between bar views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093318"/>
            <a:ext cx="2933700" cy="4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1047750"/>
            <a:ext cx="5867400" cy="713558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896196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Design 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0" y="3866796"/>
            <a:ext cx="5867400" cy="773974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Information: https://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2951264"/>
            <a:ext cx="5867400" cy="77899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10166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19199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61951"/>
            <a:ext cx="2345379" cy="4111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3" y="361950"/>
            <a:ext cx="2285979" cy="404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1950"/>
            <a:ext cx="2373690" cy="4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1063231"/>
            <a:ext cx="4708769" cy="2623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Unified Design for Android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118" y="172820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with Android L</a:t>
            </a:r>
          </a:p>
        </p:txBody>
      </p:sp>
      <p:sp>
        <p:nvSpPr>
          <p:cNvPr id="8" name="Rectangle 7"/>
          <p:cNvSpPr/>
          <p:nvPr/>
        </p:nvSpPr>
        <p:spPr>
          <a:xfrm>
            <a:off x="224118" y="2393174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Guidelines Quite Specific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118" y="3058145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Tooling Libraries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118" y="372311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Backward Compatible (v7)</a:t>
            </a:r>
          </a:p>
        </p:txBody>
      </p:sp>
    </p:spTree>
    <p:extLst>
      <p:ext uri="{BB962C8B-B14F-4D97-AF65-F5344CB8AC3E}">
        <p14:creationId xmlns:p14="http://schemas.microsoft.com/office/powerpoint/2010/main" val="203619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Material Metaphor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Bold, Graphic, Intentional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Provides Meaning</a:t>
            </a:r>
          </a:p>
        </p:txBody>
      </p:sp>
    </p:spTree>
    <p:extLst>
      <p:ext uri="{BB962C8B-B14F-4D97-AF65-F5344CB8AC3E}">
        <p14:creationId xmlns:p14="http://schemas.microsoft.com/office/powerpoint/2010/main" val="21351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Design</a:t>
            </a: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057275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4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6"/>
            <a:ext cx="1920762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90"/>
            <a:ext cx="1905000" cy="3395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1" y="1062690"/>
            <a:ext cx="1921069" cy="3394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0488" y="1030939"/>
            <a:ext cx="205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Styles and Themes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0489" y="140027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 and Shadows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0489" y="201431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Floating Action 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80488" y="302943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Card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0488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Recycler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4419" y="339822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0488" y="3767016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5840" y="1750239"/>
            <a:ext cx="1920762" cy="99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1943" y="1740823"/>
            <a:ext cx="1920762" cy="2478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1399" y="1605962"/>
            <a:ext cx="1920762" cy="26520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05200" y="2975241"/>
            <a:ext cx="1138180" cy="1281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3600" y="1274714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53371" y="3957270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0488" y="414431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Bar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0110" y="1240498"/>
            <a:ext cx="1831861" cy="264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6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878407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Handled through Themes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478186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Pallets </a:t>
            </a:r>
            <a:r>
              <a:rPr lang="en-US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076450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267823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277258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735" y="3876279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00125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7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50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Visual Studio Live! Redmond 2016</Template>
  <TotalTime>2952</TotalTime>
  <Words>1386</Words>
  <Application>Microsoft Macintosh PowerPoint</Application>
  <PresentationFormat>On-screen Show (16:9)</PresentationFormat>
  <Paragraphs>303</Paragraphs>
  <Slides>38</Slides>
  <Notes>6</Notes>
  <HiddenSlides>13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Bold</vt:lpstr>
      <vt:lpstr>Calibri</vt:lpstr>
      <vt:lpstr>Gill Sans</vt:lpstr>
      <vt:lpstr>M Avenir Medium</vt:lpstr>
      <vt:lpstr>ＭＳ Ｐゴシック</vt:lpstr>
      <vt:lpstr>Times New Roman</vt:lpstr>
      <vt:lpstr>ヒラギノ角ゴ ProN W3</vt:lpstr>
      <vt:lpstr>Visual Studio Live! Redmond 2016</vt:lpstr>
      <vt:lpstr>PowerPoint Presentation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Style</vt:lpstr>
      <vt:lpstr>Day / Night Theme</vt:lpstr>
      <vt:lpstr>Elevation and Shadows</vt:lpstr>
      <vt:lpstr>Elevation Limitations</vt:lpstr>
      <vt:lpstr>Responsive Elevation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 Style</vt:lpstr>
      <vt:lpstr>Action Bar XML</vt:lpstr>
      <vt:lpstr>Action Bar Extra Menu Items</vt:lpstr>
      <vt:lpstr>Action Bar In Code</vt:lpstr>
      <vt:lpstr>Bottom Navigation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128</cp:revision>
  <dcterms:created xsi:type="dcterms:W3CDTF">2012-12-07T00:48:42Z</dcterms:created>
  <dcterms:modified xsi:type="dcterms:W3CDTF">2017-07-13T15:56:08Z</dcterms:modified>
</cp:coreProperties>
</file>